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49" r:id="rId1"/>
  </p:sldMasterIdLst>
  <p:notesMasterIdLst>
    <p:notesMasterId r:id="rId32"/>
  </p:notesMasterIdLst>
  <p:handoutMasterIdLst>
    <p:handoutMasterId r:id="rId33"/>
  </p:handoutMasterIdLst>
  <p:sldIdLst>
    <p:sldId id="696" r:id="rId2"/>
    <p:sldId id="697" r:id="rId3"/>
    <p:sldId id="695" r:id="rId4"/>
    <p:sldId id="724" r:id="rId5"/>
    <p:sldId id="705" r:id="rId6"/>
    <p:sldId id="700" r:id="rId7"/>
    <p:sldId id="701" r:id="rId8"/>
    <p:sldId id="718" r:id="rId9"/>
    <p:sldId id="714" r:id="rId10"/>
    <p:sldId id="708" r:id="rId11"/>
    <p:sldId id="713" r:id="rId12"/>
    <p:sldId id="715" r:id="rId13"/>
    <p:sldId id="717" r:id="rId14"/>
    <p:sldId id="719" r:id="rId15"/>
    <p:sldId id="720" r:id="rId16"/>
    <p:sldId id="721" r:id="rId17"/>
    <p:sldId id="722" r:id="rId18"/>
    <p:sldId id="723" r:id="rId19"/>
    <p:sldId id="704" r:id="rId20"/>
    <p:sldId id="706" r:id="rId21"/>
    <p:sldId id="707" r:id="rId22"/>
    <p:sldId id="698" r:id="rId23"/>
    <p:sldId id="712" r:id="rId24"/>
    <p:sldId id="699" r:id="rId25"/>
    <p:sldId id="709" r:id="rId26"/>
    <p:sldId id="710" r:id="rId27"/>
    <p:sldId id="711" r:id="rId28"/>
    <p:sldId id="702" r:id="rId29"/>
    <p:sldId id="716" r:id="rId30"/>
    <p:sldId id="703" r:id="rId31"/>
  </p:sldIdLst>
  <p:sldSz cx="12192000" cy="6858000"/>
  <p:notesSz cx="7315200" cy="9601200"/>
  <p:embeddedFontLst>
    <p:embeddedFont>
      <p:font typeface="Candara" panose="020E0502030303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0300BE"/>
    <a:srgbClr val="98B7D0"/>
    <a:srgbClr val="A8C0D5"/>
    <a:srgbClr val="A7D3FF"/>
    <a:srgbClr val="FFFFFF"/>
    <a:srgbClr val="260AF4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7" autoAdjust="0"/>
    <p:restoredTop sz="80145" autoAdjust="0"/>
  </p:normalViewPr>
  <p:slideViewPr>
    <p:cSldViewPr snapToGrid="0">
      <p:cViewPr varScale="1">
        <p:scale>
          <a:sx n="87" d="100"/>
          <a:sy n="87" d="100"/>
        </p:scale>
        <p:origin x="45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4074"/>
    </p:cViewPr>
  </p:sorterViewPr>
  <p:notesViewPr>
    <p:cSldViewPr snapToGrid="0">
      <p:cViewPr varScale="1">
        <p:scale>
          <a:sx n="97" d="100"/>
          <a:sy n="97" d="100"/>
        </p:scale>
        <p:origin x="-3396" y="-10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365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4620126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2365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516973AC-70A6-460A-9365-52EFF315AB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49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09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9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4680736C-C557-4F27-A92F-FA435A2433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384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the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2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8B9773DC-30E4-4D7B-BE39-DC7A60F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57889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229C3-0E40-4875-A9B1-F625C8A010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228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1AABE8-AEF9-4391-A01F-892C0647B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46082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EC1A97-027D-45FE-BB39-88B0AE9074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23795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B730FA-ABC7-4FED-9881-24AA3891AF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652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52BCA-5247-492F-B773-1A25DC3003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246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H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E0E02-55D8-4A62-964B-783B05293A72}" type="datetimeFigureOut">
              <a:rPr lang="es-HN" smtClean="0"/>
              <a:t>21/3/2023</a:t>
            </a:fld>
            <a:endParaRPr lang="es-H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E7274-3B8E-4316-81F7-62670536CD68}" type="slidenum">
              <a:rPr lang="es-HN" smtClean="0"/>
              <a:t>‹#›</a:t>
            </a:fld>
            <a:endParaRPr lang="es-HN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57200" y="1524000"/>
            <a:ext cx="81534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4215383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>
              <a:solidFill>
                <a:srgbClr val="663300"/>
              </a:solidFill>
            </a:endParaRPr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>
              <a:solidFill>
                <a:srgbClr val="663300"/>
              </a:solidFill>
            </a:endParaRP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AC549AFB-E333-448D-936A-93764BCE94B3}" type="slidenum">
              <a:rPr lang="en-US" smtClean="0">
                <a:solidFill>
                  <a:srgbClr val="663300"/>
                </a:solidFill>
              </a:rPr>
              <a:pPr/>
              <a:t>‹#›</a:t>
            </a:fld>
            <a:endParaRPr lang="en-US">
              <a:solidFill>
                <a:srgbClr val="663300"/>
              </a:solidFill>
            </a:endParaRPr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32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7C5FBF-703B-4FDE-99BD-5499D5BAF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4543"/>
            <a:ext cx="12192000" cy="723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09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3.googleusercontent.com/pw/AMWts8D2MHyljr0PzMIuDjubdvdr6tO4srYfWGhpnuOlc7ZzSCpNWfg9uT7KFKXGJlUD8Dup8nwadvANeDVOG344PzbcvTJLhAKTfBVtmRPm8VwyOXhdKFcWO9DHYkgbrKEKfJ86FyS4av3CmuDYhB_fPqwV=w796-h1062-s-no?authuser=0">
            <a:extLst>
              <a:ext uri="{FF2B5EF4-FFF2-40B4-BE49-F238E27FC236}">
                <a16:creationId xmlns:a16="http://schemas.microsoft.com/office/drawing/2014/main" id="{B1960EFC-F62E-4038-AB5A-786F596B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838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7CD81-125F-4783-84ED-0130BA310F70}"/>
              </a:ext>
            </a:extLst>
          </p:cNvPr>
          <p:cNvSpPr txBox="1"/>
          <p:nvPr/>
        </p:nvSpPr>
        <p:spPr>
          <a:xfrm>
            <a:off x="236990" y="3756752"/>
            <a:ext cx="22546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exterior wall foundation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C3FDF9-450E-414F-9CF7-3EA6DA8FDD8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491646" y="4449250"/>
            <a:ext cx="3481771" cy="10172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1328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lh3.googleusercontent.com/pw/AMWts8Cpkmhf9lxGMYOJK2aqanj4PsCZ9_kKZ28WUdtbS4A_HKkhv-BplbKfhZ-dCAEzf2uUngrReDsHEPmzGF2twtsvG3SZG1Uvlpat-Myc3no78TNjWsaHInE9pfS-Lq1NHq8mT_aLvrW9q-tkAVQz8edK=w797-h1062-s-no?authuser=0">
            <a:extLst>
              <a:ext uri="{FF2B5EF4-FFF2-40B4-BE49-F238E27FC236}">
                <a16:creationId xmlns:a16="http://schemas.microsoft.com/office/drawing/2014/main" id="{E5B8562A-C6EE-4CFD-A19F-1C957468D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0"/>
            <a:ext cx="514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3CAE1D-FD20-4230-A6F3-E699B9D42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417326" cy="1143000"/>
          </a:xfrm>
        </p:spPr>
        <p:txBody>
          <a:bodyPr/>
          <a:lstStyle/>
          <a:p>
            <a:r>
              <a:rPr lang="en-US" dirty="0"/>
              <a:t>Filter foundation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42EB1-E836-4E2D-AC74-6C3ADC08B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403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90CC-C0E7-4B7D-8F73-10027753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 descr="https://lh3.googleusercontent.com/pw/AMWts8BwwIiXeYgGshXt7J_O_SPRnrn_MjtPUh6eNJAYwp0XWcVXFm5E9YHeJ-IZdfA8k9gVFM_FTbovD7-4WwaMC8SXf3HXQkT39pfzuET1wdX4z-Yg0LYagVHbIqpsRoreQWU4ccrjvy1YaCzGZP_PzR0X=w1416-h1062-s-no?authuser=0">
            <a:extLst>
              <a:ext uri="{FF2B5EF4-FFF2-40B4-BE49-F238E27FC236}">
                <a16:creationId xmlns:a16="http://schemas.microsoft.com/office/drawing/2014/main" id="{00B3A9D8-2F5E-4222-A60F-E7215A631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44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460501-BD75-443E-A089-10739F940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643" y="228600"/>
            <a:ext cx="8100392" cy="1143000"/>
          </a:xfrm>
        </p:spPr>
        <p:txBody>
          <a:bodyPr/>
          <a:lstStyle/>
          <a:p>
            <a:r>
              <a:rPr lang="en-US" dirty="0"/>
              <a:t>Filter and Pipe Gallery</a:t>
            </a:r>
          </a:p>
        </p:txBody>
      </p:sp>
    </p:spTree>
    <p:extLst>
      <p:ext uri="{BB962C8B-B14F-4D97-AF65-F5344CB8AC3E}">
        <p14:creationId xmlns:p14="http://schemas.microsoft.com/office/powerpoint/2010/main" val="124497031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F913D-0195-4EFC-86C1-0F5CB1842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405E6-B046-4A1E-B821-E1E6510E8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https://lh3.googleusercontent.com/pw/AMWts8BotMl71jrSXSxdncwa4d6cDURomVA0g088DCymMOPSi7Ev5q2XA5-4dwyHV060D94bH5cGqU4B4xLdDv9pVPMY9IN3WyOqm0tZrW9VF9fXTao0kpMS8OQEYjGLoyfxoJ7dpKRJylm5oL5USSkB5AjI=w1416-h1062-s-no?authuser=0">
            <a:extLst>
              <a:ext uri="{FF2B5EF4-FFF2-40B4-BE49-F238E27FC236}">
                <a16:creationId xmlns:a16="http://schemas.microsoft.com/office/drawing/2014/main" id="{ED6269BB-0C6B-4486-9574-8E31D7BAE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9916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3DF0-9A46-4E1A-B652-CBB55B6C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F4228-877E-4A35-AEF8-CBE406692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486140" cy="4525963"/>
          </a:xfrm>
        </p:spPr>
        <p:txBody>
          <a:bodyPr/>
          <a:lstStyle/>
          <a:p>
            <a:r>
              <a:rPr lang="en-US" dirty="0"/>
              <a:t>6 corners for two filters</a:t>
            </a:r>
          </a:p>
        </p:txBody>
      </p:sp>
      <p:pic>
        <p:nvPicPr>
          <p:cNvPr id="23554" name="Picture 2" descr="https://lh3.googleusercontent.com/pw/AMWts8Ar_0kWmZ_ouMp1yN2rMDFRVa1UxfhxBVkbqfTKBRg66SBU7PDilpSddiWc798LK9f2wRX-E13FWiKBrCwfQOQMEY_4GU5K8puIZP6BrhMU7zpshX0V9gckWTISC-9J_sx83fgZLEKG5TibZsiGrcI5=w1416-h1062-s-no?authuser=0">
            <a:extLst>
              <a:ext uri="{FF2B5EF4-FFF2-40B4-BE49-F238E27FC236}">
                <a16:creationId xmlns:a16="http://schemas.microsoft.com/office/drawing/2014/main" id="{536A02E3-D0C5-470F-B7F7-56C673D63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148B00-EAE5-4E70-B869-2832668D39D6}"/>
              </a:ext>
            </a:extLst>
          </p:cNvPr>
          <p:cNvCxnSpPr/>
          <p:nvPr/>
        </p:nvCxnSpPr>
        <p:spPr>
          <a:xfrm flipH="1" flipV="1">
            <a:off x="4660135" y="319489"/>
            <a:ext cx="253388" cy="1831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7C89342-1780-4245-9E85-3D00DE817980}"/>
              </a:ext>
            </a:extLst>
          </p:cNvPr>
          <p:cNvCxnSpPr/>
          <p:nvPr/>
        </p:nvCxnSpPr>
        <p:spPr>
          <a:xfrm flipH="1" flipV="1">
            <a:off x="4302087" y="570123"/>
            <a:ext cx="253388" cy="1831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65F05C-5C74-45C0-82F7-5371230BDA90}"/>
              </a:ext>
            </a:extLst>
          </p:cNvPr>
          <p:cNvCxnSpPr/>
          <p:nvPr/>
        </p:nvCxnSpPr>
        <p:spPr>
          <a:xfrm flipH="1" flipV="1">
            <a:off x="3944039" y="820757"/>
            <a:ext cx="253388" cy="18315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5FB2A6-93F8-4111-A3CB-112670E1EF1A}"/>
              </a:ext>
            </a:extLst>
          </p:cNvPr>
          <p:cNvCxnSpPr>
            <a:cxnSpLocks/>
          </p:cNvCxnSpPr>
          <p:nvPr/>
        </p:nvCxnSpPr>
        <p:spPr>
          <a:xfrm flipH="1" flipV="1">
            <a:off x="6175873" y="455823"/>
            <a:ext cx="114758" cy="1695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07DE18-11D8-47C4-BC2F-EEF115867D51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341294"/>
            <a:ext cx="71611" cy="1741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5A5B80-E20A-45D8-8F48-EEE24583141B}"/>
              </a:ext>
            </a:extLst>
          </p:cNvPr>
          <p:cNvCxnSpPr>
            <a:cxnSpLocks/>
          </p:cNvCxnSpPr>
          <p:nvPr/>
        </p:nvCxnSpPr>
        <p:spPr>
          <a:xfrm flipH="1" flipV="1">
            <a:off x="6016125" y="226765"/>
            <a:ext cx="71611" cy="17419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F349957-3EAE-496B-8BD2-4A6714540BDD}"/>
              </a:ext>
            </a:extLst>
          </p:cNvPr>
          <p:cNvSpPr txBox="1"/>
          <p:nvPr/>
        </p:nvSpPr>
        <p:spPr>
          <a:xfrm>
            <a:off x="236990" y="3756752"/>
            <a:ext cx="225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Drain Channel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8689588-4F98-44B2-B08C-890B65C9C9D6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491646" y="2765234"/>
            <a:ext cx="8106581" cy="14685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6281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s://lh3.googleusercontent.com/pw/AMWts8CTnL4BHktqQNYPpEkmQfRkmFRSpHMqBPsv9Shh_EPu1s2tQdJOhnPFh_ky5Cmb-TS4noRoXlAzdRLX-Grie1c0Eg0yYfcax9x_lBo88-x0yb0Ueo6DgK9-mXAR3HxW3QsQOgrHrn43RhHiB-pddOBu=w1416-h1062-s-no?authuser=0">
            <a:extLst>
              <a:ext uri="{FF2B5EF4-FFF2-40B4-BE49-F238E27FC236}">
                <a16:creationId xmlns:a16="http://schemas.microsoft.com/office/drawing/2014/main" id="{BDC13829-E1AA-481B-9CC0-E1E39403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DEECF-9181-48D2-8972-DE26FE4FB975}"/>
              </a:ext>
            </a:extLst>
          </p:cNvPr>
          <p:cNvSpPr txBox="1"/>
          <p:nvPr/>
        </p:nvSpPr>
        <p:spPr>
          <a:xfrm>
            <a:off x="236990" y="3756752"/>
            <a:ext cx="225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Foundations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414AA0-DA5A-4172-BD34-1B1B8BC118C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491646" y="4233806"/>
            <a:ext cx="3975255" cy="2610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02211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lh3.googleusercontent.com/pw/AMWts8DidFnWzAMLQFbc82dqF5HYiSMlnmNw5GQ68bmKvk1Jk-e1w9y0Qd-jAxCKYncpicrNFU9B3FemEpSmLPLscAf2_hJPVBHRJsKhFKPNRHZXdxSj6XXNsm4MTnk_-3u8SVA9Qrt2ab1bOWo0CIlKnx2Q=w1416-h1062-s-no?authuser=0">
            <a:extLst>
              <a:ext uri="{FF2B5EF4-FFF2-40B4-BE49-F238E27FC236}">
                <a16:creationId xmlns:a16="http://schemas.microsoft.com/office/drawing/2014/main" id="{D347E0AB-2678-4B9C-B6AA-800E55838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C849A3-8070-4542-98B5-38B73D685648}"/>
              </a:ext>
            </a:extLst>
          </p:cNvPr>
          <p:cNvSpPr txBox="1"/>
          <p:nvPr/>
        </p:nvSpPr>
        <p:spPr>
          <a:xfrm>
            <a:off x="236990" y="3756752"/>
            <a:ext cx="2254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Foundations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21389E-08C0-4F99-8095-27E68CAFE725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491646" y="4233806"/>
            <a:ext cx="3468479" cy="3051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80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s://lh3.googleusercontent.com/pw/AMWts8DoDXKv1S74b18yO6pyB8FhhINdbUgbUEVtesvdgUEG5F8bv292Mrc3azQdlAATtrn5gILBWftzvzr6UauV2NSspXecTjBAc3MT--g40PVq1ihzPzLfKRdujl25oHV2IYO4SYx0MLwYWamozbmie7nE=w797-h1062-s-no?authuser=0">
            <a:extLst>
              <a:ext uri="{FF2B5EF4-FFF2-40B4-BE49-F238E27FC236}">
                <a16:creationId xmlns:a16="http://schemas.microsoft.com/office/drawing/2014/main" id="{48A9B33C-9EC1-44C5-810B-B668C5054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0"/>
            <a:ext cx="514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0282-F132-4BBC-B417-9F8DF083E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588126" cy="1143000"/>
          </a:xfrm>
        </p:spPr>
        <p:txBody>
          <a:bodyPr/>
          <a:lstStyle/>
          <a:p>
            <a:r>
              <a:rPr lang="en-US" dirty="0"/>
              <a:t>Respect! Planning!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6BCED-B53B-461A-85AD-A631D90A6EB6}"/>
              </a:ext>
            </a:extLst>
          </p:cNvPr>
          <p:cNvSpPr txBox="1"/>
          <p:nvPr/>
        </p:nvSpPr>
        <p:spPr>
          <a:xfrm>
            <a:off x="236989" y="3756752"/>
            <a:ext cx="4169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 backwash drain pipes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B46621-86C8-4E95-BBF7-5D890323FB0E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406746" y="2930487"/>
            <a:ext cx="5398266" cy="10878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538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C7C2F-6FD0-423E-BF1A-B1493222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you can purchase from local suppliers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746DC-F9F8-478F-8169-B7985272D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Bricks</a:t>
            </a:r>
          </a:p>
          <a:p>
            <a:r>
              <a:rPr lang="en-US" dirty="0"/>
              <a:t>Concrete blocks</a:t>
            </a:r>
          </a:p>
          <a:p>
            <a:r>
              <a:rPr lang="en-US" dirty="0"/>
              <a:t>Gravel</a:t>
            </a:r>
          </a:p>
          <a:p>
            <a:r>
              <a:rPr lang="en-US" dirty="0"/>
              <a:t>Rebar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16802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DDBC4-FB6C-445D-BBEF-C947BC5C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Bricks</a:t>
            </a:r>
          </a:p>
        </p:txBody>
      </p:sp>
      <p:pic>
        <p:nvPicPr>
          <p:cNvPr id="8194" name="Picture 2" descr="https://lh3.googleusercontent.com/pw/AMWts8Du6bBMnOFjykeNPbKj3BMHzZAWb9EbAmkBedIQv_Dzrhew50wXun1QgOlQhYkrCd3yibgEAiplk3MxwVXsxdcy9ohQQUNlJK0LbeZgBIUuS12FZzeh0yWADrVpu2GdRV9th0bsH0H2SzgC-nsViERo=w1156-h867-s-no?authuser=0">
            <a:extLst>
              <a:ext uri="{FF2B5EF4-FFF2-40B4-BE49-F238E27FC236}">
                <a16:creationId xmlns:a16="http://schemas.microsoft.com/office/drawing/2014/main" id="{E4EEDC58-1A01-418D-B74B-F699F1B5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71489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BDCD2-F029-4DBE-86CF-A94536389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Francisco de Becerra, Olancho, Honduras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D5B2-D752-4CF3-8793-8E74BBBE8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6000 people</a:t>
            </a:r>
          </a:p>
          <a:p>
            <a:r>
              <a:rPr lang="en-US" dirty="0"/>
              <a:t>36 L/s (should have reserve capacity – this is 6 mL/s per person)</a:t>
            </a:r>
          </a:p>
          <a:p>
            <a:r>
              <a:rPr lang="en-US" dirty="0"/>
              <a:t>Construction currently underway</a:t>
            </a:r>
          </a:p>
          <a:p>
            <a:r>
              <a:rPr lang="en-US" dirty="0"/>
              <a:t>Will be a blend of our 2017 designs with a few new features</a:t>
            </a:r>
          </a:p>
          <a:p>
            <a:r>
              <a:rPr lang="en-US" dirty="0"/>
              <a:t>25</a:t>
            </a:r>
            <a:r>
              <a:rPr lang="en-US" baseline="30000" dirty="0"/>
              <a:t>th</a:t>
            </a:r>
            <a:r>
              <a:rPr lang="en-US" dirty="0"/>
              <a:t> AguaClara plant in Central America</a:t>
            </a:r>
          </a:p>
          <a:p>
            <a:r>
              <a:rPr lang="en-US" dirty="0"/>
              <a:t>There will be over 100,000 people receiving water from AguaClara plants when Becerra is completed!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823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2519-3B2F-4CFD-889D-EC62E0350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https://lh3.googleusercontent.com/pw/AMWts8CIbMEMUNBIPj8Nabs-SpB2SAcIStK3l5jKIRjqD8oP6rl19riLijgg-jTsonBJ5DXFu-DxjAfyLAtwviJPrL2WlCCVbpQWQsh4DpaQJH1xgBzCsfoNF8TkMyh7m0ZKq2eHEOegsjJGa0NA3k5-FScj=w1416-h1062-s-no?authuser=0">
            <a:extLst>
              <a:ext uri="{FF2B5EF4-FFF2-40B4-BE49-F238E27FC236}">
                <a16:creationId xmlns:a16="http://schemas.microsoft.com/office/drawing/2014/main" id="{F834E926-B799-446D-8804-B6A3B8D5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9185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64070-727E-4558-AD98-346867784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8" name="Picture 4" descr="https://lh3.googleusercontent.com/pw/AMWts8BE6GIDC8x3m0HMsV-b7_u_biSU64_2aXCTyatfJj9WvNI9BMhSLT5fpZ6t8fmHcDNpL5y10xSGnVosqXudDim69on28PcMqRBQcea0E0ebQtmEYGqLwW_ZpwBl0phHusFF3lXcdVpbxY2Zg8KyjRd1=w1416-h1062-s-no?authuser=0">
            <a:extLst>
              <a:ext uri="{FF2B5EF4-FFF2-40B4-BE49-F238E27FC236}">
                <a16:creationId xmlns:a16="http://schemas.microsoft.com/office/drawing/2014/main" id="{249E4FF5-65A2-4F9D-AEC4-2C5DA0141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66077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pw/AMWts8CqorA4Eo6rXrHUb96x4Ax0ET8SuSh0HljxLNpeIjLnuLdY1yQAKwAjImRii99HamrJGjUh354cSoMZyqM9mAvVyuxld_yTVpUJUg_HT0DIR9Y43cqjr31l_LUKL7e1Sblcebr4na69I0bnadXlpQhJ=w1416-h1062-s-no?authuser=0">
            <a:extLst>
              <a:ext uri="{FF2B5EF4-FFF2-40B4-BE49-F238E27FC236}">
                <a16:creationId xmlns:a16="http://schemas.microsoft.com/office/drawing/2014/main" id="{237C3AE0-3411-41BF-B5FF-D51E95671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4635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lh3.googleusercontent.com/pw/AMWts8D6i1P5PPhJfI3_-U8PZsMDZ9h0omoKWgecZCE2jeUebWVp6fYn9qRUqL0aMLedEyOo9xo83faTC8l73AzItAaki3WGh8HF-vTV7Ire2HzWFtaZ0kdXKJNV1veZJIOSmmJPARIp_qKlsFKXpe9doHj3=w1416-h1062-s-no?authuser=0">
            <a:extLst>
              <a:ext uri="{FF2B5EF4-FFF2-40B4-BE49-F238E27FC236}">
                <a16:creationId xmlns:a16="http://schemas.microsoft.com/office/drawing/2014/main" id="{892B7392-768A-4FB7-A790-6F30B498E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865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5287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3.googleusercontent.com/pw/AMWts8Cx67cx-eClWsPQgG0pNaC_RKINUdBSoW0Al23CPC_PvS1O9gEyVd-26ghqUYYTzflXCgeXtHJj23GsHH2tFDs39zv47aNwtD0VuVHoRUI-L8DaNUpDfczrHtBy4bIjQap6gKbQ6nYGBUo2GpK1ibP_=w797-h1062-s-no?authuser=0">
            <a:extLst>
              <a:ext uri="{FF2B5EF4-FFF2-40B4-BE49-F238E27FC236}">
                <a16:creationId xmlns:a16="http://schemas.microsoft.com/office/drawing/2014/main" id="{EF87FDA6-1267-4B7B-8654-64A0A761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0"/>
            <a:ext cx="514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B9E626-CE3A-4201-9A92-2193380DA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6395293" cy="1143000"/>
          </a:xfrm>
        </p:spPr>
        <p:txBody>
          <a:bodyPr/>
          <a:lstStyle/>
          <a:p>
            <a:r>
              <a:rPr lang="en-US" dirty="0"/>
              <a:t>Source water transmission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34DC6-F29D-41CC-A293-0787FAD65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219022" cy="4525963"/>
          </a:xfrm>
        </p:spPr>
        <p:txBody>
          <a:bodyPr/>
          <a:lstStyle/>
          <a:p>
            <a:r>
              <a:rPr lang="en-US" dirty="0"/>
              <a:t>Uncovering the water pipe to eventually make the connection to the plant</a:t>
            </a:r>
          </a:p>
        </p:txBody>
      </p:sp>
    </p:spTree>
    <p:extLst>
      <p:ext uri="{BB962C8B-B14F-4D97-AF65-F5344CB8AC3E}">
        <p14:creationId xmlns:p14="http://schemas.microsoft.com/office/powerpoint/2010/main" val="14286735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C4EB-FACA-42BC-8B1C-8BAA5B8B3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CDE2-BA93-43C6-B038-F55FD545F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https://lh3.googleusercontent.com/pw/AMWts8CxvTScRW-NQVIMJvYLk2Ns-fk6IsuU3Ja_pAxFFYtyMLrcO4OKliY1HSCxywTs4WYZox0jGPb4nvlugPYSBYaSukIaLo9pp7WB0DO4hvj2GUOQxMy9Zwgx7wrWt4B3WqivqbmQsUg1QLxH_b1ph8am=w1416-h1062-s-no?authuser=0">
            <a:extLst>
              <a:ext uri="{FF2B5EF4-FFF2-40B4-BE49-F238E27FC236}">
                <a16:creationId xmlns:a16="http://schemas.microsoft.com/office/drawing/2014/main" id="{5DCB9B6D-AF2A-4960-9D2C-B578C51D9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3529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2061-257C-4589-9D6A-7E248D143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1628F-A591-4155-99FA-2F0932390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https://lh3.googleusercontent.com/pw/AMWts8AbEgaSEl_ztwXC0Eob-VgMIQvnbu9HPWgT2n0Xhay0wDSbqZ_A4kgUspY6kI130FTFhaYoLPRoSMFdPV2WS4HoA5bGNheeh71_Y6W45hFc9vPDxI_LVzfJpbE_e0hkYs9W6RCelrE-FEeUzHG4TMCj=w1416-h1062-s-no?authuser=0">
            <a:extLst>
              <a:ext uri="{FF2B5EF4-FFF2-40B4-BE49-F238E27FC236}">
                <a16:creationId xmlns:a16="http://schemas.microsoft.com/office/drawing/2014/main" id="{AFCF5D4B-D7D9-4615-A3C9-D377DE324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37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A303C67-096B-4EB7-BA1D-72B9A80B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443912" cy="1143000"/>
          </a:xfrm>
        </p:spPr>
        <p:txBody>
          <a:bodyPr/>
          <a:lstStyle/>
          <a:p>
            <a:r>
              <a:rPr lang="en-US" dirty="0"/>
              <a:t>Tie in to transmission line</a:t>
            </a:r>
          </a:p>
        </p:txBody>
      </p:sp>
      <p:pic>
        <p:nvPicPr>
          <p:cNvPr id="15362" name="Picture 2" descr="https://lh3.googleusercontent.com/pw/AMWts8CUbOkEKE3KBQKSNjcPxmtF0RBCWYc9Yd5vN-kQvROIcsampHj5rw8kYMxk7qqilkJ5jwIen30nLrSlhfVDm5bAOu34v2vuYxuv9eKgsEuF35LT4oWuU9f2MvKw2OgE3dkV6Xeee0_VpSkNh4AiYoSQ=w796-h1062-s-no?authuser=0">
            <a:extLst>
              <a:ext uri="{FF2B5EF4-FFF2-40B4-BE49-F238E27FC236}">
                <a16:creationId xmlns:a16="http://schemas.microsoft.com/office/drawing/2014/main" id="{67B635E6-310F-404F-9756-057B5F123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90B72-28A8-43BA-8E64-B5C9C2E9D1D6}"/>
              </a:ext>
            </a:extLst>
          </p:cNvPr>
          <p:cNvSpPr txBox="1"/>
          <p:nvPr/>
        </p:nvSpPr>
        <p:spPr>
          <a:xfrm>
            <a:off x="4108359" y="4893150"/>
            <a:ext cx="2792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Bypass to Becerra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89829-F3A4-4292-9B1D-93482D230A92}"/>
              </a:ext>
            </a:extLst>
          </p:cNvPr>
          <p:cNvSpPr txBox="1"/>
          <p:nvPr/>
        </p:nvSpPr>
        <p:spPr>
          <a:xfrm>
            <a:off x="3912792" y="3429000"/>
            <a:ext cx="2988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AguaClara plant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A0F814-D5FE-40FB-9EF1-9D5E517FC400}"/>
              </a:ext>
            </a:extLst>
          </p:cNvPr>
          <p:cNvCxnSpPr>
            <a:stCxn id="6" idx="3"/>
          </p:cNvCxnSpPr>
          <p:nvPr/>
        </p:nvCxnSpPr>
        <p:spPr>
          <a:xfrm>
            <a:off x="6901111" y="3690610"/>
            <a:ext cx="535275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5BFE56B-3ED5-4A5A-92B7-C20A82B0FC5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6901111" y="4893150"/>
            <a:ext cx="1361540" cy="2616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31438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98C48-08BE-4E68-9E51-5D195AEF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6406309" cy="1143000"/>
          </a:xfrm>
        </p:spPr>
        <p:txBody>
          <a:bodyPr/>
          <a:lstStyle/>
          <a:p>
            <a:r>
              <a:rPr lang="en-US" dirty="0"/>
              <a:t>Septic Tank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BDD0F-96FF-4F0A-B195-1B4543931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https://lh3.googleusercontent.com/pw/AMWts8BEeJSmRkdGT51Aj5_XG5dn5DJakJLaS7OLnkzjcv_Zddr5NblDMpiw5XqL7fjEFJRUHRZN-HtUwMaA_cKvIRGRQR_ZCk_90wJSKENi1JZbuIYQ1tI4yGf5ooSs94YBdLnR-CyKAR6xJOpqVLVnoy1E=w796-h1062-s-no?authuser=0">
            <a:extLst>
              <a:ext uri="{FF2B5EF4-FFF2-40B4-BE49-F238E27FC236}">
                <a16:creationId xmlns:a16="http://schemas.microsoft.com/office/drawing/2014/main" id="{3C9F1814-7619-4494-A3A7-043ECAD8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3.googleusercontent.com/pw/AMWts8AteTvwa1Gk3nvkvWgxTXsvR7SNT4aj_7QR0WwNnLrTX_vVNcrxUaSjDWaX5UqgRU_WCHdtuEpA-RKMVsgtFEBZOmhzlojWCa9u6vheJpIxTAjmTX82PUeuhMXWIIxr9Qit2VhNPHw-xU5wSMkehNie=w1280-h960-s-no?authuser=0">
            <a:extLst>
              <a:ext uri="{FF2B5EF4-FFF2-40B4-BE49-F238E27FC236}">
                <a16:creationId xmlns:a16="http://schemas.microsoft.com/office/drawing/2014/main" id="{1E5DF451-A516-4CCD-83A4-C096A7D2F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8" y="1665048"/>
            <a:ext cx="6923935" cy="519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3679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773777-F043-4828-9EF5-AA1D07860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796" y="513202"/>
            <a:ext cx="8476712" cy="858398"/>
          </a:xfrm>
        </p:spPr>
        <p:txBody>
          <a:bodyPr/>
          <a:lstStyle/>
          <a:p>
            <a:r>
              <a:rPr lang="en-US" dirty="0"/>
              <a:t>Slump test</a:t>
            </a:r>
          </a:p>
        </p:txBody>
      </p:sp>
      <p:pic>
        <p:nvPicPr>
          <p:cNvPr id="20482" name="Picture 2" descr="https://lh3.googleusercontent.com/pw/AMWts8DDTPat6ITJ0EwkKEO41ka0tqA4vyriJT7mnlwUAhI3YrtRPBy-Qd0Ve1-0bQQeLukmvx8Jj0gHH7TS-9SPEciHn66A_qugLZr-N6o18A_QHku1myLgG8lCjipXNuoRlwfHwylUjc2qcJdhgCJjapU2=w1416-h1062-s-no?authuser=0">
            <a:extLst>
              <a:ext uri="{FF2B5EF4-FFF2-40B4-BE49-F238E27FC236}">
                <a16:creationId xmlns:a16="http://schemas.microsoft.com/office/drawing/2014/main" id="{FFF3A23D-5301-4594-A10C-B50137EE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18" y="1707614"/>
            <a:ext cx="6867181" cy="515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43133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pw/AMWts8CBNCDPAbLZvYgrNkgyIITajBaHqfkpBKJY__u92MjUc9EUFe8NTQRSBEQf9CsEhC7esdvjJ-gsXommDM9F9Tf4jyR-xyPAVijsLRjv1U86x_eJqs9NNp3dqn3B6Mb5HcSGz2gxr8uGjRpr-ruiHQlZ=w1416-h1062-s-no?authuser=0">
            <a:extLst>
              <a:ext uri="{FF2B5EF4-FFF2-40B4-BE49-F238E27FC236}">
                <a16:creationId xmlns:a16="http://schemas.microsoft.com/office/drawing/2014/main" id="{D48B3E9E-F3B8-4F19-A4E3-2256AE603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48F9DC-4892-45AE-930B-A8DBA698D7AD}"/>
              </a:ext>
            </a:extLst>
          </p:cNvPr>
          <p:cNvSpPr txBox="1"/>
          <p:nvPr/>
        </p:nvSpPr>
        <p:spPr>
          <a:xfrm>
            <a:off x="3650255" y="5299113"/>
            <a:ext cx="79095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German has supervised the construction of more AguaClara Plants than anyone else!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4EEC61-76D8-45B9-A8A6-E99E56C2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A5E16-5771-41C1-821E-0C054CEF2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2444044" cy="4525963"/>
          </a:xfrm>
        </p:spPr>
        <p:txBody>
          <a:bodyPr/>
          <a:lstStyle/>
          <a:p>
            <a:r>
              <a:rPr lang="en-US" dirty="0"/>
              <a:t>This isn’t an empty field anymore!</a:t>
            </a:r>
          </a:p>
          <a:p>
            <a:r>
              <a:rPr lang="en-US" dirty="0"/>
              <a:t>Lines are drawn to define where to start digging</a:t>
            </a:r>
          </a:p>
        </p:txBody>
      </p:sp>
    </p:spTree>
    <p:extLst>
      <p:ext uri="{BB962C8B-B14F-4D97-AF65-F5344CB8AC3E}">
        <p14:creationId xmlns:p14="http://schemas.microsoft.com/office/powerpoint/2010/main" val="371767399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AD8E-220E-409F-82C2-6DDEDA79C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8600"/>
            <a:ext cx="6296141" cy="1143000"/>
          </a:xfrm>
        </p:spPr>
        <p:txBody>
          <a:bodyPr/>
          <a:lstStyle/>
          <a:p>
            <a:r>
              <a:rPr lang="en-US" dirty="0"/>
              <a:t>Site Engineer:</a:t>
            </a:r>
            <a:br>
              <a:rPr lang="en-US" dirty="0"/>
            </a:br>
            <a:r>
              <a:rPr lang="en-US" dirty="0"/>
              <a:t>Yellin Benitez </a:t>
            </a:r>
            <a:r>
              <a:rPr lang="en-US" dirty="0" err="1"/>
              <a:t>Nuñez</a:t>
            </a:r>
            <a:r>
              <a:rPr lang="en-US" dirty="0"/>
              <a:t>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28EE2-55AE-4A80-BCD1-7D5F8D8C9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s://lh3.googleusercontent.com/pw/AMWts8Amd-J5NIs-No8EujNRFqX-CswMKQAnyHaXKrwhaTBWkON8nmpMKwpodmhdAQjSK82N2O_pbM-C8qEceoH1V8AIsb-PV1Oplk6nOXLP_T3-jwteY3r2Kc3d16ZuCbwYCFHvvYjpwyWtfT9RxkNTHDbL=w796-h1062-s-no?authuser=0">
            <a:extLst>
              <a:ext uri="{FF2B5EF4-FFF2-40B4-BE49-F238E27FC236}">
                <a16:creationId xmlns:a16="http://schemas.microsoft.com/office/drawing/2014/main" id="{FC51372A-7B51-4E1E-8B3E-ABEAA5DF1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75" y="0"/>
            <a:ext cx="5140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875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80445E-75BC-49E8-B5C5-3532AF8C8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4" y="-2112"/>
            <a:ext cx="11526991" cy="68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1752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h3.googleusercontent.com/pw/AMWts8ArNgkHz4UeY3SVyp9nI1zrl6kcHMMkbaELWqhUPGhiZmHrv37LB3gFCq_Ebn5Vewq1UHndPQdmaKB6cptYb4Kp7HHuBfGup8-UjNpTLK3nLLDVLoRhwO8_vFxZg5PDqOJ5WhlX8N1xD4WnsqQ0gE6e=w1280-h960-s-no?authuser=0">
            <a:extLst>
              <a:ext uri="{FF2B5EF4-FFF2-40B4-BE49-F238E27FC236}">
                <a16:creationId xmlns:a16="http://schemas.microsoft.com/office/drawing/2014/main" id="{4061C221-37F9-4A02-9114-79B2B55AD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6761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pw/AMWts8DQawsQSd7-phvbhLiQ6UJkOtmyOALQCzigtqdBh6LoMgQ_QzIV2c7TypZOuplrEGHHkHT7ZZUVbz-UaH7KbUkNRGJF8C7aVsiuXZepo6mHsDE7_6snW0ijXM3CARsE18u8LO2pB8FQOQiLS0Z8ESEx=w1416-h1062-s-no?authuser=0">
            <a:extLst>
              <a:ext uri="{FF2B5EF4-FFF2-40B4-BE49-F238E27FC236}">
                <a16:creationId xmlns:a16="http://schemas.microsoft.com/office/drawing/2014/main" id="{6B87DC10-F9EC-4DC5-977C-A9BA76CF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31E5E4-86B2-43E9-98CA-7805A2CBADFF}"/>
              </a:ext>
            </a:extLst>
          </p:cNvPr>
          <p:cNvSpPr txBox="1"/>
          <p:nvPr/>
        </p:nvSpPr>
        <p:spPr>
          <a:xfrm>
            <a:off x="5365214" y="2820318"/>
            <a:ext cx="11015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DECC12-921A-489B-94C2-994D6573D74A}"/>
              </a:ext>
            </a:extLst>
          </p:cNvPr>
          <p:cNvSpPr txBox="1"/>
          <p:nvPr/>
        </p:nvSpPr>
        <p:spPr>
          <a:xfrm>
            <a:off x="7058191" y="3255403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Clarifier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A1B26-9928-4999-ACD9-106B64FC8824}"/>
              </a:ext>
            </a:extLst>
          </p:cNvPr>
          <p:cNvSpPr txBox="1"/>
          <p:nvPr/>
        </p:nvSpPr>
        <p:spPr>
          <a:xfrm rot="1364845">
            <a:off x="5808318" y="3408729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A94D231-B362-4693-B7EB-2D4B514FA110}"/>
              </a:ext>
            </a:extLst>
          </p:cNvPr>
          <p:cNvSpPr/>
          <p:nvPr/>
        </p:nvSpPr>
        <p:spPr>
          <a:xfrm>
            <a:off x="6081311" y="3238959"/>
            <a:ext cx="4296578" cy="727113"/>
          </a:xfrm>
          <a:custGeom>
            <a:avLst/>
            <a:gdLst>
              <a:gd name="connsiteX0" fmla="*/ 55084 w 4296578"/>
              <a:gd name="connsiteY0" fmla="*/ 242371 h 727113"/>
              <a:gd name="connsiteX1" fmla="*/ 2181340 w 4296578"/>
              <a:gd name="connsiteY1" fmla="*/ 0 h 727113"/>
              <a:gd name="connsiteX2" fmla="*/ 4296578 w 4296578"/>
              <a:gd name="connsiteY2" fmla="*/ 352540 h 727113"/>
              <a:gd name="connsiteX3" fmla="*/ 1454226 w 4296578"/>
              <a:gd name="connsiteY3" fmla="*/ 727113 h 727113"/>
              <a:gd name="connsiteX4" fmla="*/ 0 w 4296578"/>
              <a:gd name="connsiteY4" fmla="*/ 242371 h 727113"/>
              <a:gd name="connsiteX5" fmla="*/ 0 w 4296578"/>
              <a:gd name="connsiteY5" fmla="*/ 242371 h 72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96578" h="727113">
                <a:moveTo>
                  <a:pt x="55084" y="242371"/>
                </a:moveTo>
                <a:lnTo>
                  <a:pt x="2181340" y="0"/>
                </a:lnTo>
                <a:lnTo>
                  <a:pt x="4296578" y="352540"/>
                </a:lnTo>
                <a:lnTo>
                  <a:pt x="1454226" y="727113"/>
                </a:lnTo>
                <a:lnTo>
                  <a:pt x="0" y="242371"/>
                </a:lnTo>
                <a:lnTo>
                  <a:pt x="0" y="24237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666E2DA-5AF1-4ED5-A11A-0D0AC42C05E8}"/>
              </a:ext>
            </a:extLst>
          </p:cNvPr>
          <p:cNvSpPr/>
          <p:nvPr/>
        </p:nvSpPr>
        <p:spPr>
          <a:xfrm>
            <a:off x="5365214" y="3415229"/>
            <a:ext cx="2115239" cy="683046"/>
          </a:xfrm>
          <a:custGeom>
            <a:avLst/>
            <a:gdLst>
              <a:gd name="connsiteX0" fmla="*/ 616945 w 2115239"/>
              <a:gd name="connsiteY0" fmla="*/ 0 h 683046"/>
              <a:gd name="connsiteX1" fmla="*/ 2115239 w 2115239"/>
              <a:gd name="connsiteY1" fmla="*/ 539826 h 683046"/>
              <a:gd name="connsiteX2" fmla="*/ 1355075 w 2115239"/>
              <a:gd name="connsiteY2" fmla="*/ 683046 h 683046"/>
              <a:gd name="connsiteX3" fmla="*/ 0 w 2115239"/>
              <a:gd name="connsiteY3" fmla="*/ 33051 h 683046"/>
              <a:gd name="connsiteX4" fmla="*/ 616945 w 2115239"/>
              <a:gd name="connsiteY4" fmla="*/ 0 h 683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5239" h="683046">
                <a:moveTo>
                  <a:pt x="616945" y="0"/>
                </a:moveTo>
                <a:lnTo>
                  <a:pt x="2115239" y="539826"/>
                </a:lnTo>
                <a:lnTo>
                  <a:pt x="1355075" y="683046"/>
                </a:lnTo>
                <a:lnTo>
                  <a:pt x="0" y="33051"/>
                </a:lnTo>
                <a:lnTo>
                  <a:pt x="616945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9BF9652-A36D-4F48-B3B9-2C42145D522C}"/>
              </a:ext>
            </a:extLst>
          </p:cNvPr>
          <p:cNvSpPr/>
          <p:nvPr/>
        </p:nvSpPr>
        <p:spPr>
          <a:xfrm>
            <a:off x="3051672" y="2941504"/>
            <a:ext cx="5199962" cy="484742"/>
          </a:xfrm>
          <a:custGeom>
            <a:avLst/>
            <a:gdLst>
              <a:gd name="connsiteX0" fmla="*/ 33051 w 5199962"/>
              <a:gd name="connsiteY0" fmla="*/ 22033 h 484742"/>
              <a:gd name="connsiteX1" fmla="*/ 3536415 w 5199962"/>
              <a:gd name="connsiteY1" fmla="*/ 0 h 484742"/>
              <a:gd name="connsiteX2" fmla="*/ 5199962 w 5199962"/>
              <a:gd name="connsiteY2" fmla="*/ 176269 h 484742"/>
              <a:gd name="connsiteX3" fmla="*/ 176270 w 5199962"/>
              <a:gd name="connsiteY3" fmla="*/ 484742 h 484742"/>
              <a:gd name="connsiteX4" fmla="*/ 0 w 5199962"/>
              <a:gd name="connsiteY4" fmla="*/ 319489 h 484742"/>
              <a:gd name="connsiteX5" fmla="*/ 33051 w 5199962"/>
              <a:gd name="connsiteY5" fmla="*/ 22033 h 48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99962" h="484742">
                <a:moveTo>
                  <a:pt x="33051" y="22033"/>
                </a:moveTo>
                <a:lnTo>
                  <a:pt x="3536415" y="0"/>
                </a:lnTo>
                <a:lnTo>
                  <a:pt x="5199962" y="176269"/>
                </a:lnTo>
                <a:lnTo>
                  <a:pt x="176270" y="484742"/>
                </a:lnTo>
                <a:lnTo>
                  <a:pt x="0" y="319489"/>
                </a:lnTo>
                <a:lnTo>
                  <a:pt x="33051" y="22033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00AE3D1-9BA9-4682-9375-476A7502102A}"/>
              </a:ext>
            </a:extLst>
          </p:cNvPr>
          <p:cNvSpPr/>
          <p:nvPr/>
        </p:nvSpPr>
        <p:spPr>
          <a:xfrm>
            <a:off x="3371109" y="3481331"/>
            <a:ext cx="2677099" cy="1553378"/>
          </a:xfrm>
          <a:custGeom>
            <a:avLst/>
            <a:gdLst>
              <a:gd name="connsiteX0" fmla="*/ 330506 w 2544897"/>
              <a:gd name="connsiteY0" fmla="*/ 0 h 1035585"/>
              <a:gd name="connsiteX1" fmla="*/ 2544897 w 2544897"/>
              <a:gd name="connsiteY1" fmla="*/ 969484 h 1035585"/>
              <a:gd name="connsiteX2" fmla="*/ 1927952 w 2544897"/>
              <a:gd name="connsiteY2" fmla="*/ 1035585 h 1035585"/>
              <a:gd name="connsiteX3" fmla="*/ 0 w 2544897"/>
              <a:gd name="connsiteY3" fmla="*/ 121185 h 1035585"/>
              <a:gd name="connsiteX4" fmla="*/ 330506 w 2544897"/>
              <a:gd name="connsiteY4" fmla="*/ 0 h 1035585"/>
              <a:gd name="connsiteX0" fmla="*/ 330506 w 2544897"/>
              <a:gd name="connsiteY0" fmla="*/ 0 h 1564395"/>
              <a:gd name="connsiteX1" fmla="*/ 2544897 w 2544897"/>
              <a:gd name="connsiteY1" fmla="*/ 969484 h 1564395"/>
              <a:gd name="connsiteX2" fmla="*/ 1233890 w 2544897"/>
              <a:gd name="connsiteY2" fmla="*/ 1564395 h 1564395"/>
              <a:gd name="connsiteX3" fmla="*/ 0 w 2544897"/>
              <a:gd name="connsiteY3" fmla="*/ 121185 h 1564395"/>
              <a:gd name="connsiteX4" fmla="*/ 330506 w 2544897"/>
              <a:gd name="connsiteY4" fmla="*/ 0 h 1564395"/>
              <a:gd name="connsiteX0" fmla="*/ 330506 w 2677099"/>
              <a:gd name="connsiteY0" fmla="*/ 0 h 1564395"/>
              <a:gd name="connsiteX1" fmla="*/ 2677099 w 2677099"/>
              <a:gd name="connsiteY1" fmla="*/ 1189821 h 1564395"/>
              <a:gd name="connsiteX2" fmla="*/ 1233890 w 2677099"/>
              <a:gd name="connsiteY2" fmla="*/ 1564395 h 1564395"/>
              <a:gd name="connsiteX3" fmla="*/ 0 w 2677099"/>
              <a:gd name="connsiteY3" fmla="*/ 121185 h 1564395"/>
              <a:gd name="connsiteX4" fmla="*/ 330506 w 2677099"/>
              <a:gd name="connsiteY4" fmla="*/ 0 h 1564395"/>
              <a:gd name="connsiteX0" fmla="*/ 738130 w 2677099"/>
              <a:gd name="connsiteY0" fmla="*/ 0 h 1553378"/>
              <a:gd name="connsiteX1" fmla="*/ 2677099 w 2677099"/>
              <a:gd name="connsiteY1" fmla="*/ 1178804 h 1553378"/>
              <a:gd name="connsiteX2" fmla="*/ 1233890 w 2677099"/>
              <a:gd name="connsiteY2" fmla="*/ 1553378 h 1553378"/>
              <a:gd name="connsiteX3" fmla="*/ 0 w 2677099"/>
              <a:gd name="connsiteY3" fmla="*/ 110168 h 1553378"/>
              <a:gd name="connsiteX4" fmla="*/ 738130 w 2677099"/>
              <a:gd name="connsiteY4" fmla="*/ 0 h 155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7099" h="1553378">
                <a:moveTo>
                  <a:pt x="738130" y="0"/>
                </a:moveTo>
                <a:lnTo>
                  <a:pt x="2677099" y="1178804"/>
                </a:lnTo>
                <a:lnTo>
                  <a:pt x="1233890" y="1553378"/>
                </a:lnTo>
                <a:lnTo>
                  <a:pt x="0" y="110168"/>
                </a:lnTo>
                <a:lnTo>
                  <a:pt x="738130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8004F8-22FE-454D-A702-267E9A32625D}"/>
              </a:ext>
            </a:extLst>
          </p:cNvPr>
          <p:cNvSpPr txBox="1"/>
          <p:nvPr/>
        </p:nvSpPr>
        <p:spPr>
          <a:xfrm>
            <a:off x="236990" y="3756752"/>
            <a:ext cx="2254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Entrance Tank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BD90DD7-3EBD-491C-BF6A-594ED8D8763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491646" y="4018362"/>
            <a:ext cx="1959168" cy="4765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77EA577-3726-4742-A85E-A519FFA3E80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082834" y="77577"/>
            <a:ext cx="4767928" cy="253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1686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3.googleusercontent.com/pw/AMWts8D6ulrXAdP_wEStpgGSub_oGjiHloSTJBnNOw44u2NX5X2Ey_bUF8N-HmDSC8TvaRNpPhKbetWy0VvmeTNsJBZ0dl5689Oj-GDpXCTNxEg0PisflNs3PnNRT_T5dbOGel7_MuUUzxLne71t900K02OE=w1416-h1062-s-no?authuser=0">
            <a:extLst>
              <a:ext uri="{FF2B5EF4-FFF2-40B4-BE49-F238E27FC236}">
                <a16:creationId xmlns:a16="http://schemas.microsoft.com/office/drawing/2014/main" id="{0F004BE1-62A9-4984-A4D5-C397ADF6D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4443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lh3.googleusercontent.com/pw/AMWts8DjevvjxLoVl9pXOgTccuYvrU1A8T_YR8bYRPvj6qmB05Dd2ecd5HLggk4HT2UK9cxJiqoXRGLgOIfOBEevXGmz3jcW8k5N7_enrobk7DdNgtYUJnFpswiZOBjF6CP_lAhoHEHeGtK3VCLS3qZfJFez=w1416-h1062-s-no?authuser=0">
            <a:extLst>
              <a:ext uri="{FF2B5EF4-FFF2-40B4-BE49-F238E27FC236}">
                <a16:creationId xmlns:a16="http://schemas.microsoft.com/office/drawing/2014/main" id="{144F03DF-9393-42CC-ADD9-73106938C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62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B0A0C0-6364-4702-8D25-0FACD26B9DC6}"/>
              </a:ext>
            </a:extLst>
          </p:cNvPr>
          <p:cNvSpPr txBox="1"/>
          <p:nvPr/>
        </p:nvSpPr>
        <p:spPr>
          <a:xfrm>
            <a:off x="4818788" y="5195362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Clarifier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59BE8-8AD3-4470-B731-6CC5D10FF662}"/>
              </a:ext>
            </a:extLst>
          </p:cNvPr>
          <p:cNvSpPr txBox="1"/>
          <p:nvPr/>
        </p:nvSpPr>
        <p:spPr>
          <a:xfrm>
            <a:off x="8044990" y="5518527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Floc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6111D-BDDD-48F6-8AE8-AEC2AFED0BA0}"/>
              </a:ext>
            </a:extLst>
          </p:cNvPr>
          <p:cNvSpPr txBox="1"/>
          <p:nvPr/>
        </p:nvSpPr>
        <p:spPr>
          <a:xfrm>
            <a:off x="236990" y="4498172"/>
            <a:ext cx="2254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Entrance Tank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538D004-D140-4A8A-8F99-11EB2A76CF9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491646" y="4759782"/>
            <a:ext cx="8426070" cy="6560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AAC6C7-B773-45C8-9043-98341533BAAD}"/>
              </a:ext>
            </a:extLst>
          </p:cNvPr>
          <p:cNvSpPr txBox="1"/>
          <p:nvPr/>
        </p:nvSpPr>
        <p:spPr>
          <a:xfrm>
            <a:off x="236990" y="2044005"/>
            <a:ext cx="228780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Laboratory</a:t>
            </a:r>
          </a:p>
          <a:p>
            <a:r>
              <a:rPr lang="en-US" dirty="0"/>
              <a:t>Sleeping room</a:t>
            </a:r>
          </a:p>
          <a:p>
            <a:r>
              <a:rPr lang="en-US" dirty="0"/>
              <a:t>Bathroom</a:t>
            </a:r>
          </a:p>
          <a:p>
            <a:r>
              <a:rPr lang="en-US" dirty="0"/>
              <a:t>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3A5E81-CA62-40EA-A3A2-138A1F1B567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524796" y="2951946"/>
            <a:ext cx="4779387" cy="12271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1978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lh3.googleusercontent.com/pw/AMWts8D3uAcCJfTHbbZMrLz4eWKXnVKj739YHsjYDa4K9QR5yJvm0QDFMyIfUmVpxPd1z_zP3uUq9-eVaCAFAVefbHnWXpRlca5XjCUujQitJo8en0ddWPEb21-oCmlLPixYGQB7knANKGCe67mNP9lHlu85=w797-h1062-s-no?authuser=0">
            <a:extLst>
              <a:ext uri="{FF2B5EF4-FFF2-40B4-BE49-F238E27FC236}">
                <a16:creationId xmlns:a16="http://schemas.microsoft.com/office/drawing/2014/main" id="{0F1EA61B-FC58-4D78-8FEA-54F9259CE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325" y="0"/>
            <a:ext cx="5146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F09002-F732-4F81-A8A3-FBC7B195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"/>
            <a:ext cx="6588126" cy="1143000"/>
          </a:xfrm>
        </p:spPr>
        <p:txBody>
          <a:bodyPr/>
          <a:lstStyle/>
          <a:p>
            <a:r>
              <a:rPr lang="en-US" dirty="0"/>
              <a:t>Entrance Tank Foundation</a:t>
            </a:r>
          </a:p>
        </p:txBody>
      </p:sp>
    </p:spTree>
    <p:extLst>
      <p:ext uri="{BB962C8B-B14F-4D97-AF65-F5344CB8AC3E}">
        <p14:creationId xmlns:p14="http://schemas.microsoft.com/office/powerpoint/2010/main" val="12217170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Classroom</Template>
  <TotalTime>271768</TotalTime>
  <Words>196</Words>
  <Application>Microsoft Office PowerPoint</Application>
  <PresentationFormat>Widescreen</PresentationFormat>
  <Paragraphs>47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Candara</vt:lpstr>
      <vt:lpstr>Times New Roman</vt:lpstr>
      <vt:lpstr>Wingdings</vt:lpstr>
      <vt:lpstr>Arial</vt:lpstr>
      <vt:lpstr>SWOT 2021</vt:lpstr>
      <vt:lpstr>PowerPoint Presentation</vt:lpstr>
      <vt:lpstr>San Francisco de Becerra, Olancho, Honduras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Entrance Tank Foundation</vt:lpstr>
      <vt:lpstr>PowerPoint Presentation</vt:lpstr>
      <vt:lpstr>Filter foundation</vt:lpstr>
      <vt:lpstr>Filter and Pipe Gallery</vt:lpstr>
      <vt:lpstr>PowerPoint Presentation</vt:lpstr>
      <vt:lpstr>PowerPoint Presentation</vt:lpstr>
      <vt:lpstr>PowerPoint Presentation</vt:lpstr>
      <vt:lpstr>PowerPoint Presentation</vt:lpstr>
      <vt:lpstr>Respect! Planning!</vt:lpstr>
      <vt:lpstr>Materials you can purchase from local suppliers</vt:lpstr>
      <vt:lpstr>Bricks</vt:lpstr>
      <vt:lpstr>PowerPoint Presentation</vt:lpstr>
      <vt:lpstr>PowerPoint Presentation</vt:lpstr>
      <vt:lpstr>PowerPoint Presentation</vt:lpstr>
      <vt:lpstr>PowerPoint Presentation</vt:lpstr>
      <vt:lpstr>Source water transmission line </vt:lpstr>
      <vt:lpstr>PowerPoint Presentation</vt:lpstr>
      <vt:lpstr>PowerPoint Presentation</vt:lpstr>
      <vt:lpstr>Tie in to transmission line</vt:lpstr>
      <vt:lpstr>Septic Tank</vt:lpstr>
      <vt:lpstr>Slump test</vt:lpstr>
      <vt:lpstr>Site Engineer: Yellin Benitez Nuñez  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Treatment</dc:title>
  <dc:creator>Monroe Weber-Shirk</dc:creator>
  <cp:lastModifiedBy>Monroe Weber-Shirk</cp:lastModifiedBy>
  <cp:revision>7550</cp:revision>
  <dcterms:created xsi:type="dcterms:W3CDTF">2004-08-02T19:16:35Z</dcterms:created>
  <dcterms:modified xsi:type="dcterms:W3CDTF">2023-03-21T18:07:43Z</dcterms:modified>
</cp:coreProperties>
</file>